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3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  <p:sldMasterId id="2147483695" r:id="rId2"/>
    <p:sldMasterId id="2147483712" r:id="rId3"/>
    <p:sldMasterId id="2147483729" r:id="rId4"/>
  </p:sldMasterIdLst>
  <p:notesMasterIdLst>
    <p:notesMasterId r:id="rId31"/>
  </p:notesMasterIdLst>
  <p:handoutMasterIdLst>
    <p:handoutMasterId r:id="rId32"/>
  </p:handoutMasterIdLst>
  <p:sldIdLst>
    <p:sldId id="291" r:id="rId5"/>
    <p:sldId id="303" r:id="rId6"/>
    <p:sldId id="314" r:id="rId7"/>
    <p:sldId id="321" r:id="rId8"/>
    <p:sldId id="319" r:id="rId9"/>
    <p:sldId id="320" r:id="rId10"/>
    <p:sldId id="306" r:id="rId11"/>
    <p:sldId id="295" r:id="rId12"/>
    <p:sldId id="329" r:id="rId13"/>
    <p:sldId id="328" r:id="rId14"/>
    <p:sldId id="312" r:id="rId15"/>
    <p:sldId id="318" r:id="rId16"/>
    <p:sldId id="313" r:id="rId17"/>
    <p:sldId id="322" r:id="rId18"/>
    <p:sldId id="340" r:id="rId19"/>
    <p:sldId id="308" r:id="rId20"/>
    <p:sldId id="301" r:id="rId21"/>
    <p:sldId id="302" r:id="rId22"/>
    <p:sldId id="317" r:id="rId23"/>
    <p:sldId id="335" r:id="rId24"/>
    <p:sldId id="336" r:id="rId25"/>
    <p:sldId id="337" r:id="rId26"/>
    <p:sldId id="338" r:id="rId27"/>
    <p:sldId id="339" r:id="rId28"/>
    <p:sldId id="331" r:id="rId29"/>
    <p:sldId id="31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1F39"/>
    <a:srgbClr val="FCAF17"/>
    <a:srgbClr val="9AD1F0"/>
    <a:srgbClr val="D8B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986"/>
    <p:restoredTop sz="94838"/>
  </p:normalViewPr>
  <p:slideViewPr>
    <p:cSldViewPr snapToGrid="0" snapToObjects="1">
      <p:cViewPr varScale="1">
        <p:scale>
          <a:sx n="97" d="100"/>
          <a:sy n="97" d="100"/>
        </p:scale>
        <p:origin x="22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A0049D-072A-9940-A42E-51B6FAB249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620C19-1C29-F449-8A2D-D55329C022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FEBDC4-B8F0-DA4E-A268-343FDFB2FC9E}" type="datetimeFigureOut">
              <a:rPr lang="en-CZ" smtClean="0"/>
              <a:t>13.06.2023</a:t>
            </a:fld>
            <a:endParaRPr lang="en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014BF9-ED76-574D-9829-585F0FDF7AA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B7E7A-3E98-2C4C-BCCE-1456466D60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56222-E5FB-9341-9E96-E17E33707AAD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996312342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CC1C-E04F-5746-9273-0C628152FE6F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3923D-B9BF-9F44-A2FF-065E37B8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5776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Z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380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2</a:t>
            </a:fld>
            <a:endParaRPr lang="en-US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18898A1E-6346-F04E-93EA-02975AB33402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35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4</a:t>
            </a:fld>
            <a:endParaRPr lang="en-US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89BDA013-19B6-574A-A429-0DA9E6BC6044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622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5</a:t>
            </a:fld>
            <a:endParaRPr lang="en-US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85606FE8-5AE3-6F48-ADB6-5C8A777B4AAA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067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6</a:t>
            </a:fld>
            <a:endParaRPr lang="en-US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013BA062-C6E5-5147-8BB1-A35A266FC489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97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9</a:t>
            </a:fld>
            <a:endParaRPr lang="en-US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8AE62E03-542B-F442-B654-F6B4EDE79160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82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734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2584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344D521-68E2-C749-A9F2-60A3C260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C526D04-089F-244B-A268-711014C0541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0808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836EB-766A-534F-BC98-A335FAD9B5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F10F20-35A6-ED40-9E2D-1BA07143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B11E014-B156-CD4D-B9F4-89FEC375B5B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10499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BF7A55-9880-3C43-B0CB-B0B25AAE04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3410C58-1586-BA41-83F6-2A9D940C9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2C0782F-43EC-1642-8533-41A1B40849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2701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B22455-15EF-9F4A-8944-649986A06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B78C12-7B56-EB47-8169-D4C23F005A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874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0979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593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6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9239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70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094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6477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C7C1BC3-E15F-D34B-BD28-F312B456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79759E2-B98B-5C46-9D45-1A01AB96D6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64117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7474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09507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02004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282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48027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84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E5F48-7E9E-3344-95A6-8882805170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F70779-D3A3-3F42-B1A3-2A64CC151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4DA728C8-7909-7349-AF65-927D93833B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53617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030408-977E-D047-99A9-EF2FB63037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723265-71EE-1044-933D-610CE9DDA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4E90D23-247A-EE46-8AC0-0876ABD703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7155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A1DBF87-7255-594B-B8D5-7346664AC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35206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EB594C-28EC-D24F-B2E5-3A157560B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B40FC90-3A93-CC4F-BDBD-612B4698F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FCAAE3A-B1BE-E545-9E1E-1408EE6711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50191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FC5EAA2-9B6A-E64A-8911-60ED04B45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24820C9-8081-0D4C-BC75-9F8EAD16AA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34595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97428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54432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146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418964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785071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70148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345996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22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70061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88635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7608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234436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8403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95B7F-ECB4-6248-A0A2-F62D6AC5FF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302075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2346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45573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215429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4747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38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322046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5118205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949485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3339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 dirty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24763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7355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0910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830581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1465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2B184-CC21-C745-A6DA-72AAACC9E5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15697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E3082688-62D6-444E-B064-323A5DC8CB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9585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346073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663853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EA8C6C6-6CC0-2949-B37A-1713BFD91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E1E61ECE-DD11-434A-BFC5-CC3EAAD56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4E56921-ED46-5D4F-AA8E-D9DFBBDB5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5091BFEA-2E6F-3C48-B971-A2D4052923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816336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46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CDCE40-0EC3-1F4C-9FE1-6A8824F99F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327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1771B3-2B9D-8048-B51F-9405C1A5D1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3518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592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image" Target="../media/image2.emf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51F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16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765" r:id="rId3"/>
    <p:sldLayoutId id="2147483684" r:id="rId4"/>
    <p:sldLayoutId id="2147483685" r:id="rId5"/>
    <p:sldLayoutId id="2147483686" r:id="rId6"/>
    <p:sldLayoutId id="2147483688" r:id="rId7"/>
    <p:sldLayoutId id="2147483689" r:id="rId8"/>
    <p:sldLayoutId id="2147483711" r:id="rId9"/>
    <p:sldLayoutId id="2147483690" r:id="rId10"/>
    <p:sldLayoutId id="2147483761" r:id="rId11"/>
    <p:sldLayoutId id="2147483746" r:id="rId12"/>
    <p:sldLayoutId id="2147483747" r:id="rId13"/>
    <p:sldLayoutId id="2147483691" r:id="rId14"/>
    <p:sldLayoutId id="2147483692" r:id="rId15"/>
    <p:sldLayoutId id="2147483693" r:id="rId16"/>
    <p:sldLayoutId id="2147483694" r:id="rId17"/>
    <p:sldLayoutId id="2147483767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E903C85-69BE-E743-BB5D-297DC90D373D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6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6" r:id="rId3"/>
    <p:sldLayoutId id="2147483699" r:id="rId4"/>
    <p:sldLayoutId id="2147483700" r:id="rId5"/>
    <p:sldLayoutId id="2147483701" r:id="rId6"/>
    <p:sldLayoutId id="2147483704" r:id="rId7"/>
    <p:sldLayoutId id="2147483705" r:id="rId8"/>
    <p:sldLayoutId id="2147483760" r:id="rId9"/>
    <p:sldLayoutId id="2147483748" r:id="rId10"/>
    <p:sldLayoutId id="2147483749" r:id="rId11"/>
    <p:sldLayoutId id="2147483750" r:id="rId12"/>
    <p:sldLayoutId id="2147483706" r:id="rId13"/>
    <p:sldLayoutId id="2147483707" r:id="rId14"/>
    <p:sldLayoutId id="2147483708" r:id="rId15"/>
    <p:sldLayoutId id="2147483709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CAF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1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7" r:id="rId4"/>
    <p:sldLayoutId id="2147483720" r:id="rId5"/>
    <p:sldLayoutId id="2147483722" r:id="rId6"/>
    <p:sldLayoutId id="2147483723" r:id="rId7"/>
    <p:sldLayoutId id="2147483724" r:id="rId8"/>
    <p:sldLayoutId id="2147483759" r:id="rId9"/>
    <p:sldLayoutId id="2147483753" r:id="rId10"/>
    <p:sldLayoutId id="2147483725" r:id="rId11"/>
    <p:sldLayoutId id="2147483726" r:id="rId12"/>
    <p:sldLayoutId id="2147483727" r:id="rId13"/>
    <p:sldLayoutId id="2147483728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AD1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E593CD-AD13-FC40-9134-AFE14BE8B96E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86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2" r:id="rId2"/>
    <p:sldLayoutId id="2147483733" r:id="rId3"/>
    <p:sldLayoutId id="2147483734" r:id="rId4"/>
    <p:sldLayoutId id="2147483738" r:id="rId5"/>
    <p:sldLayoutId id="2147483739" r:id="rId6"/>
    <p:sldLayoutId id="2147483740" r:id="rId7"/>
    <p:sldLayoutId id="2147483741" r:id="rId8"/>
    <p:sldLayoutId id="2147483762" r:id="rId9"/>
    <p:sldLayoutId id="2147483756" r:id="rId10"/>
    <p:sldLayoutId id="2147483742" r:id="rId11"/>
    <p:sldLayoutId id="2147483743" r:id="rId12"/>
    <p:sldLayoutId id="2147483744" r:id="rId13"/>
    <p:sldLayoutId id="214748374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747D38B-EA65-8641-8DA3-395FDF1E4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17" y="2498085"/>
            <a:ext cx="11446565" cy="1355693"/>
          </a:xfrm>
        </p:spPr>
        <p:txBody>
          <a:bodyPr>
            <a:noAutofit/>
          </a:bodyPr>
          <a:lstStyle/>
          <a:p>
            <a:pPr marL="0" indent="0"/>
            <a:r>
              <a:rPr lang="hu-HU" sz="3200" b="1" dirty="0">
                <a:solidFill>
                  <a:srgbClr val="FCAF17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PAJZSMIRIGY CSOMÓK DETEKTÁLÁSA ULTRAHANGOS</a:t>
            </a:r>
            <a:br>
              <a:rPr lang="hu-HU" sz="3200" b="1" dirty="0">
                <a:solidFill>
                  <a:srgbClr val="FCAF17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hu-HU" sz="3200" b="1" dirty="0">
                <a:solidFill>
                  <a:srgbClr val="FCAF17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KÉPEK ALAPJÁN MÉLY KONVOLÚCIÓS HÁLÓZATOKKAL</a:t>
            </a:r>
            <a:br>
              <a:rPr lang="hu-HU" sz="32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sz="320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FAB3B89-724B-A041-9D9E-BB6643B9F78A}"/>
              </a:ext>
            </a:extLst>
          </p:cNvPr>
          <p:cNvSpPr txBox="1">
            <a:spLocks/>
          </p:cNvSpPr>
          <p:nvPr/>
        </p:nvSpPr>
        <p:spPr>
          <a:xfrm>
            <a:off x="838200" y="2811251"/>
            <a:ext cx="10817506" cy="111256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hu-HU" sz="3000" b="1" dirty="0">
              <a:solidFill>
                <a:srgbClr val="FCAF17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FD7C71-97E8-6F40-B2D6-C10B3ECB9D1A}"/>
              </a:ext>
            </a:extLst>
          </p:cNvPr>
          <p:cNvSpPr txBox="1"/>
          <p:nvPr/>
        </p:nvSpPr>
        <p:spPr>
          <a:xfrm>
            <a:off x="838200" y="5139430"/>
            <a:ext cx="468750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800" dirty="0">
                <a:solidFill>
                  <a:schemeClr val="bg1"/>
                </a:solidFill>
              </a:rPr>
              <a:t>Készítette:</a:t>
            </a:r>
            <a:r>
              <a:rPr lang="hu-HU" sz="2800" dirty="0"/>
              <a:t> </a:t>
            </a:r>
            <a:r>
              <a:rPr lang="hu-HU" sz="2800" b="1" dirty="0">
                <a:solidFill>
                  <a:srgbClr val="FCAF17"/>
                </a:solidFill>
              </a:rPr>
              <a:t>Szücs Klaudia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CF4B51-35E5-6C48-94D5-94D034DA06C2}"/>
              </a:ext>
            </a:extLst>
          </p:cNvPr>
          <p:cNvSpPr txBox="1"/>
          <p:nvPr/>
        </p:nvSpPr>
        <p:spPr>
          <a:xfrm>
            <a:off x="7407967" y="5662650"/>
            <a:ext cx="441131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Konzulens: Dr. Kertész Gábor</a:t>
            </a:r>
          </a:p>
          <a:p>
            <a:pPr algn="r"/>
            <a:r>
              <a:rPr lang="hu-HU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2023</a:t>
            </a:r>
            <a:endParaRPr lang="en-US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9B679A-4D71-9E47-B042-5EC71B074620}"/>
              </a:ext>
            </a:extLst>
          </p:cNvPr>
          <p:cNvSpPr txBox="1"/>
          <p:nvPr/>
        </p:nvSpPr>
        <p:spPr>
          <a:xfrm>
            <a:off x="11222934" y="227548"/>
            <a:ext cx="862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1/26</a:t>
            </a:r>
          </a:p>
        </p:txBody>
      </p:sp>
    </p:spTree>
    <p:extLst>
      <p:ext uri="{BB962C8B-B14F-4D97-AF65-F5344CB8AC3E}">
        <p14:creationId xmlns:p14="http://schemas.microsoft.com/office/powerpoint/2010/main" val="3071295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83B0394-986A-1E4A-B427-9AA39ECCDDD9}"/>
              </a:ext>
            </a:extLst>
          </p:cNvPr>
          <p:cNvSpPr/>
          <p:nvPr/>
        </p:nvSpPr>
        <p:spPr>
          <a:xfrm>
            <a:off x="2651760" y="2453640"/>
            <a:ext cx="6842760" cy="422111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00" y="1492763"/>
            <a:ext cx="10869400" cy="556101"/>
          </a:xfrm>
        </p:spPr>
        <p:txBody>
          <a:bodyPr/>
          <a:lstStyle/>
          <a:p>
            <a:pPr algn="ctr"/>
            <a:r>
              <a:rPr lang="en-NO" sz="2800" b="1" dirty="0">
                <a:solidFill>
                  <a:srgbClr val="FCAF17"/>
                </a:solidFill>
              </a:rPr>
              <a:t>VIZSGÁLT KONVOLÚCIÓS NEURÁLIS HÁLÓZATI ARCHITEKTÚRÁK A PROBLÉMA SZEMPONTJÁBÓL</a:t>
            </a: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02CA91FC-0FBD-5B47-963F-4E09E9F4C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504" y="2048864"/>
            <a:ext cx="7640992" cy="50698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D288C2-8A6D-364B-A745-A4F4FD0F78D9}"/>
              </a:ext>
            </a:extLst>
          </p:cNvPr>
          <p:cNvSpPr txBox="1"/>
          <p:nvPr/>
        </p:nvSpPr>
        <p:spPr>
          <a:xfrm>
            <a:off x="11101014" y="242788"/>
            <a:ext cx="1090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10/26</a:t>
            </a:r>
          </a:p>
        </p:txBody>
      </p:sp>
    </p:spTree>
    <p:extLst>
      <p:ext uri="{BB962C8B-B14F-4D97-AF65-F5344CB8AC3E}">
        <p14:creationId xmlns:p14="http://schemas.microsoft.com/office/powerpoint/2010/main" val="3909491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309A1-B4D8-2749-B549-FB3265A28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2736" y="3150949"/>
            <a:ext cx="3907420" cy="556101"/>
          </a:xfrm>
        </p:spPr>
        <p:txBody>
          <a:bodyPr/>
          <a:lstStyle/>
          <a:p>
            <a:r>
              <a:rPr lang="en-US" sz="40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ADATHALMAZ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094A79-D538-0747-88EB-50204470D0E8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11/26</a:t>
            </a:r>
          </a:p>
        </p:txBody>
      </p:sp>
    </p:spTree>
    <p:extLst>
      <p:ext uri="{BB962C8B-B14F-4D97-AF65-F5344CB8AC3E}">
        <p14:creationId xmlns:p14="http://schemas.microsoft.com/office/powerpoint/2010/main" val="575742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747169D-2DB9-5345-8CA0-B04069239AF7}"/>
              </a:ext>
            </a:extLst>
          </p:cNvPr>
          <p:cNvSpPr/>
          <p:nvPr/>
        </p:nvSpPr>
        <p:spPr>
          <a:xfrm>
            <a:off x="5751443" y="2981740"/>
            <a:ext cx="6676264" cy="454769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1282" y="1015917"/>
            <a:ext cx="6216301" cy="556101"/>
          </a:xfrm>
        </p:spPr>
        <p:txBody>
          <a:bodyPr/>
          <a:lstStyle/>
          <a:p>
            <a:r>
              <a:rPr lang="en-NO" sz="3200" b="1" dirty="0">
                <a:solidFill>
                  <a:srgbClr val="FCAF17"/>
                </a:solidFill>
              </a:rPr>
              <a:t>ADATHALMAZ BEMUTATÁSA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D3A1B-BA77-D54A-898F-D0F76CA094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511928"/>
            <a:ext cx="6096000" cy="434607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N</a:t>
            </a:r>
            <a:r>
              <a:rPr lang="en-NO" sz="2800" dirty="0"/>
              <a:t>yílt hozzáférésű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 dirty="0"/>
              <a:t>Kolumbia Nemzeti Egyetem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U</a:t>
            </a:r>
            <a:r>
              <a:rPr lang="en-NO" sz="2800" dirty="0"/>
              <a:t>ltrahangos képek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 dirty="0"/>
              <a:t>Szabadkezű annotáció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 dirty="0"/>
              <a:t>XML fájlok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NO" dirty="0"/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47D51867-41E6-0B49-8530-5337CCF7F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285850"/>
            <a:ext cx="6076230" cy="3439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FD447B-5917-FA4C-AA69-513978227B37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12/26</a:t>
            </a:r>
          </a:p>
        </p:txBody>
      </p:sp>
    </p:spTree>
    <p:extLst>
      <p:ext uri="{BB962C8B-B14F-4D97-AF65-F5344CB8AC3E}">
        <p14:creationId xmlns:p14="http://schemas.microsoft.com/office/powerpoint/2010/main" val="3191964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8DECE02-9B56-8C49-9F7F-6A5C3D49DD33}"/>
              </a:ext>
            </a:extLst>
          </p:cNvPr>
          <p:cNvSpPr/>
          <p:nvPr/>
        </p:nvSpPr>
        <p:spPr>
          <a:xfrm>
            <a:off x="-24816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301" y="1116911"/>
            <a:ext cx="5500751" cy="556101"/>
          </a:xfrm>
        </p:spPr>
        <p:txBody>
          <a:bodyPr/>
          <a:lstStyle/>
          <a:p>
            <a:r>
              <a:rPr lang="en-NO" sz="3200" b="1" dirty="0">
                <a:solidFill>
                  <a:srgbClr val="FCAF17"/>
                </a:solidFill>
              </a:rPr>
              <a:t>ADATHALMAZ FELÉPÍTÉSE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EEF84A9-87AB-204E-B748-B6AAAC41DEDE}"/>
              </a:ext>
            </a:extLst>
          </p:cNvPr>
          <p:cNvSpPr/>
          <p:nvPr/>
        </p:nvSpPr>
        <p:spPr>
          <a:xfrm>
            <a:off x="11037697" y="2267712"/>
            <a:ext cx="1281885" cy="113801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8264169-2D7D-3443-9F55-E8C44D9D003B}"/>
              </a:ext>
            </a:extLst>
          </p:cNvPr>
          <p:cNvSpPr/>
          <p:nvPr/>
        </p:nvSpPr>
        <p:spPr>
          <a:xfrm>
            <a:off x="1097402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0AAFD00-76B9-2D46-BC15-D4A8EF0A1081}"/>
              </a:ext>
            </a:extLst>
          </p:cNvPr>
          <p:cNvSpPr/>
          <p:nvPr/>
        </p:nvSpPr>
        <p:spPr>
          <a:xfrm>
            <a:off x="2219620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E182397-D4F7-4749-A3AA-04131DD5F5EF}"/>
              </a:ext>
            </a:extLst>
          </p:cNvPr>
          <p:cNvSpPr/>
          <p:nvPr/>
        </p:nvSpPr>
        <p:spPr>
          <a:xfrm>
            <a:off x="3341838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0DC1FCD-AF3D-5244-8AA4-90BF263B029F}"/>
              </a:ext>
            </a:extLst>
          </p:cNvPr>
          <p:cNvSpPr/>
          <p:nvPr/>
        </p:nvSpPr>
        <p:spPr>
          <a:xfrm>
            <a:off x="4464056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9D6DBFC-D802-FB4B-8281-80B7E8DD1147}"/>
              </a:ext>
            </a:extLst>
          </p:cNvPr>
          <p:cNvSpPr/>
          <p:nvPr/>
        </p:nvSpPr>
        <p:spPr>
          <a:xfrm>
            <a:off x="5586274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A5CF8B9-8A34-E44D-B56F-01E2272EA844}"/>
              </a:ext>
            </a:extLst>
          </p:cNvPr>
          <p:cNvSpPr/>
          <p:nvPr/>
        </p:nvSpPr>
        <p:spPr>
          <a:xfrm>
            <a:off x="6708492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F518DB9-9232-DB45-84BD-B4829CA485D3}"/>
              </a:ext>
            </a:extLst>
          </p:cNvPr>
          <p:cNvSpPr/>
          <p:nvPr/>
        </p:nvSpPr>
        <p:spPr>
          <a:xfrm>
            <a:off x="7830710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54E9D92-DEC2-484A-9A1A-FA89F670BE7F}"/>
              </a:ext>
            </a:extLst>
          </p:cNvPr>
          <p:cNvSpPr/>
          <p:nvPr/>
        </p:nvSpPr>
        <p:spPr>
          <a:xfrm>
            <a:off x="8952928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D5A8C39-E03D-134C-9442-4204947315CC}"/>
              </a:ext>
            </a:extLst>
          </p:cNvPr>
          <p:cNvSpPr/>
          <p:nvPr/>
        </p:nvSpPr>
        <p:spPr>
          <a:xfrm>
            <a:off x="10075146" y="2267712"/>
            <a:ext cx="1201343" cy="914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pic>
        <p:nvPicPr>
          <p:cNvPr id="1026" name="Picture 2" descr="page26image39850880">
            <a:extLst>
              <a:ext uri="{FF2B5EF4-FFF2-40B4-BE49-F238E27FC236}">
                <a16:creationId xmlns:a16="http://schemas.microsoft.com/office/drawing/2014/main" id="{79073601-C737-4841-B19F-70B56817D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24571"/>
            <a:ext cx="12242739" cy="423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5444627-1C6C-C247-9912-D45EB17D48A5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13/26</a:t>
            </a:r>
          </a:p>
        </p:txBody>
      </p:sp>
    </p:spTree>
    <p:extLst>
      <p:ext uri="{BB962C8B-B14F-4D97-AF65-F5344CB8AC3E}">
        <p14:creationId xmlns:p14="http://schemas.microsoft.com/office/powerpoint/2010/main" val="3678566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3AB19D-F1FF-B941-BE37-3D2FA77665C3}"/>
              </a:ext>
            </a:extLst>
          </p:cNvPr>
          <p:cNvSpPr/>
          <p:nvPr/>
        </p:nvSpPr>
        <p:spPr>
          <a:xfrm>
            <a:off x="0" y="3915965"/>
            <a:ext cx="12192000" cy="2942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2A4583-D1E2-6847-BAA8-0D4035862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1847" y="1136619"/>
            <a:ext cx="7432813" cy="556101"/>
          </a:xfrm>
        </p:spPr>
        <p:txBody>
          <a:bodyPr/>
          <a:lstStyle/>
          <a:p>
            <a:r>
              <a:rPr lang="en-GB" sz="3200" b="1" dirty="0">
                <a:solidFill>
                  <a:srgbClr val="FCAF17"/>
                </a:solidFill>
              </a:rPr>
              <a:t>A</a:t>
            </a:r>
            <a:r>
              <a:rPr lang="en-NO" sz="3200" b="1" dirty="0">
                <a:solidFill>
                  <a:srgbClr val="FCAF17"/>
                </a:solidFill>
              </a:rPr>
              <a:t>DATHALMAZ ELŐFELDOLGOZÁSA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50355EA6-384D-1D44-BE4E-73D5DD557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01649"/>
            <a:ext cx="12192000" cy="22889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390D8A-47EF-C541-AA92-F39AA082B3B0}"/>
              </a:ext>
            </a:extLst>
          </p:cNvPr>
          <p:cNvSpPr txBox="1"/>
          <p:nvPr/>
        </p:nvSpPr>
        <p:spPr>
          <a:xfrm>
            <a:off x="636884" y="1692720"/>
            <a:ext cx="886326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Szabadkezű</a:t>
            </a:r>
            <a:r>
              <a:rPr lang="hu-HU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annotációk 		Határoló doboz </a:t>
            </a:r>
            <a:endParaRPr lang="en-NO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XML 	    JSON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Releváns adatok</a:t>
            </a:r>
            <a:endParaRPr lang="hu-HU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Képet átméretezése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Adatbővítés</a:t>
            </a:r>
            <a:endParaRPr lang="en-NO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76220A-6EA7-C84A-A0DF-C976E681FA8B}"/>
              </a:ext>
            </a:extLst>
          </p:cNvPr>
          <p:cNvCxnSpPr/>
          <p:nvPr/>
        </p:nvCxnSpPr>
        <p:spPr>
          <a:xfrm>
            <a:off x="2054086" y="2385196"/>
            <a:ext cx="637761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37ED143-E4B9-6A4B-B691-FC338C774DE6}"/>
              </a:ext>
            </a:extLst>
          </p:cNvPr>
          <p:cNvCxnSpPr/>
          <p:nvPr/>
        </p:nvCxnSpPr>
        <p:spPr>
          <a:xfrm>
            <a:off x="5320748" y="1954501"/>
            <a:ext cx="637761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76408DC-8221-0E4F-A4D1-D2872681E0DA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14/26</a:t>
            </a:r>
          </a:p>
        </p:txBody>
      </p:sp>
    </p:spTree>
    <p:extLst>
      <p:ext uri="{BB962C8B-B14F-4D97-AF65-F5344CB8AC3E}">
        <p14:creationId xmlns:p14="http://schemas.microsoft.com/office/powerpoint/2010/main" val="1669479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20AD20C-CD0B-B348-B2F8-CC358A4D6D15}"/>
              </a:ext>
            </a:extLst>
          </p:cNvPr>
          <p:cNvSpPr/>
          <p:nvPr/>
        </p:nvSpPr>
        <p:spPr>
          <a:xfrm>
            <a:off x="6294120" y="1158240"/>
            <a:ext cx="5586226" cy="26954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C2BDB55-04FF-D04E-93BE-38E48D2CD6B4}"/>
              </a:ext>
            </a:extLst>
          </p:cNvPr>
          <p:cNvSpPr/>
          <p:nvPr/>
        </p:nvSpPr>
        <p:spPr>
          <a:xfrm>
            <a:off x="-609600" y="4041086"/>
            <a:ext cx="13365480" cy="303027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70335F-FFFE-7345-A21B-1EEF9EB4618E}"/>
              </a:ext>
            </a:extLst>
          </p:cNvPr>
          <p:cNvSpPr txBox="1"/>
          <p:nvPr/>
        </p:nvSpPr>
        <p:spPr>
          <a:xfrm>
            <a:off x="311654" y="1859340"/>
            <a:ext cx="57843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Z" sz="3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Bővített adathalmaz (adat augmentáció)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Z" sz="3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Vizuális transzformációk</a:t>
            </a:r>
          </a:p>
        </p:txBody>
      </p:sp>
      <p:pic>
        <p:nvPicPr>
          <p:cNvPr id="5" name="Picture 4" descr="A picture containing text, monitor, indoor, screen&#10;&#10;Description automatically generated">
            <a:extLst>
              <a:ext uri="{FF2B5EF4-FFF2-40B4-BE49-F238E27FC236}">
                <a16:creationId xmlns:a16="http://schemas.microsoft.com/office/drawing/2014/main" id="{6593C643-1DBE-DB46-9A40-D31A6B59E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29700"/>
            <a:ext cx="5635020" cy="2628300"/>
          </a:xfrm>
          <a:prstGeom prst="rect">
            <a:avLst/>
          </a:prstGeom>
        </p:spPr>
      </p:pic>
      <p:pic>
        <p:nvPicPr>
          <p:cNvPr id="7" name="Picture 6" descr="A picture containing text, monitor, screen, display&#10;&#10;Description automatically generated">
            <a:extLst>
              <a:ext uri="{FF2B5EF4-FFF2-40B4-BE49-F238E27FC236}">
                <a16:creationId xmlns:a16="http://schemas.microsoft.com/office/drawing/2014/main" id="{8B62A049-7FE6-6249-91DD-52A6017A6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052" y="4224042"/>
            <a:ext cx="5777948" cy="2659908"/>
          </a:xfrm>
          <a:prstGeom prst="rect">
            <a:avLst/>
          </a:prstGeom>
        </p:spPr>
      </p:pic>
      <p:pic>
        <p:nvPicPr>
          <p:cNvPr id="13" name="Picture 12" descr="Table&#10;&#10;Description automatically generated">
            <a:extLst>
              <a:ext uri="{FF2B5EF4-FFF2-40B4-BE49-F238E27FC236}">
                <a16:creationId xmlns:a16="http://schemas.microsoft.com/office/drawing/2014/main" id="{059E113A-311A-5B45-910B-8B25FB1872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79192"/>
            <a:ext cx="5989786" cy="31618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D33455-0406-694B-A150-AF397226B114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15/26</a:t>
            </a:r>
          </a:p>
        </p:txBody>
      </p:sp>
    </p:spTree>
    <p:extLst>
      <p:ext uri="{BB962C8B-B14F-4D97-AF65-F5344CB8AC3E}">
        <p14:creationId xmlns:p14="http://schemas.microsoft.com/office/powerpoint/2010/main" val="4063611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309A1-B4D8-2749-B549-FB3265A28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284" y="3150949"/>
            <a:ext cx="6353432" cy="556101"/>
          </a:xfrm>
        </p:spPr>
        <p:txBody>
          <a:bodyPr/>
          <a:lstStyle/>
          <a:p>
            <a:r>
              <a:rPr lang="en-US" sz="40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RENDSZER BEMUTATÁSA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4DF2F7-F835-8946-B86F-0D86CC688BD0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16/26</a:t>
            </a:r>
          </a:p>
        </p:txBody>
      </p:sp>
    </p:spTree>
    <p:extLst>
      <p:ext uri="{BB962C8B-B14F-4D97-AF65-F5344CB8AC3E}">
        <p14:creationId xmlns:p14="http://schemas.microsoft.com/office/powerpoint/2010/main" val="1891797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90" y="3150949"/>
            <a:ext cx="6575906" cy="556101"/>
          </a:xfrm>
        </p:spPr>
        <p:txBody>
          <a:bodyPr/>
          <a:lstStyle/>
          <a:p>
            <a:r>
              <a:rPr lang="en-NO" sz="3200" b="1" dirty="0">
                <a:solidFill>
                  <a:srgbClr val="FCAF17"/>
                </a:solidFill>
              </a:rPr>
              <a:t>ARCHITEKTÚRA</a:t>
            </a:r>
            <a:br>
              <a:rPr lang="en-NO" sz="3200" b="1" dirty="0">
                <a:solidFill>
                  <a:srgbClr val="FCAF17"/>
                </a:solidFill>
              </a:rPr>
            </a:br>
            <a:r>
              <a:rPr lang="en-NO" sz="3200" b="1" dirty="0">
                <a:solidFill>
                  <a:srgbClr val="FCAF17"/>
                </a:solidFill>
              </a:rPr>
              <a:t> ÁTTEKINTÉSE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8AF20AA-D023-2041-BF10-48FBDA696737}"/>
              </a:ext>
            </a:extLst>
          </p:cNvPr>
          <p:cNvSpPr/>
          <p:nvPr/>
        </p:nvSpPr>
        <p:spPr>
          <a:xfrm>
            <a:off x="4162776" y="-21301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A1FBF50-CCEE-194F-BE96-99CB0981A8D6}"/>
              </a:ext>
            </a:extLst>
          </p:cNvPr>
          <p:cNvSpPr/>
          <p:nvPr/>
        </p:nvSpPr>
        <p:spPr>
          <a:xfrm>
            <a:off x="4102014" y="702171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1A6D2B7-375E-0A4C-AFDA-808E976F77E9}"/>
              </a:ext>
            </a:extLst>
          </p:cNvPr>
          <p:cNvSpPr/>
          <p:nvPr/>
        </p:nvSpPr>
        <p:spPr>
          <a:xfrm>
            <a:off x="4102014" y="1678216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8A4C505-C666-0949-A20A-584C415F6C54}"/>
              </a:ext>
            </a:extLst>
          </p:cNvPr>
          <p:cNvSpPr/>
          <p:nvPr/>
        </p:nvSpPr>
        <p:spPr>
          <a:xfrm>
            <a:off x="4102014" y="2517635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0C27252-374B-7048-9F38-86B74D1765E5}"/>
              </a:ext>
            </a:extLst>
          </p:cNvPr>
          <p:cNvSpPr/>
          <p:nvPr/>
        </p:nvSpPr>
        <p:spPr>
          <a:xfrm>
            <a:off x="4102014" y="3428351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65A9E2-68D0-7445-9624-B1DAE906F15C}"/>
              </a:ext>
            </a:extLst>
          </p:cNvPr>
          <p:cNvSpPr/>
          <p:nvPr/>
        </p:nvSpPr>
        <p:spPr>
          <a:xfrm>
            <a:off x="4102014" y="4301655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EE9696B-E99F-7C47-8430-B74DC2586C11}"/>
              </a:ext>
            </a:extLst>
          </p:cNvPr>
          <p:cNvSpPr/>
          <p:nvPr/>
        </p:nvSpPr>
        <p:spPr>
          <a:xfrm>
            <a:off x="4182667" y="5708032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ADF05E1-6F0A-4845-8D98-0C7057B7DFAB}"/>
              </a:ext>
            </a:extLst>
          </p:cNvPr>
          <p:cNvSpPr/>
          <p:nvPr/>
        </p:nvSpPr>
        <p:spPr>
          <a:xfrm>
            <a:off x="4102014" y="4979749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8075D87-204E-D848-BB84-18C1D4E00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367" y="0"/>
            <a:ext cx="7620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964695E-E764-A045-B960-296299FDB1A0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17/26</a:t>
            </a:r>
          </a:p>
        </p:txBody>
      </p:sp>
    </p:spTree>
    <p:extLst>
      <p:ext uri="{BB962C8B-B14F-4D97-AF65-F5344CB8AC3E}">
        <p14:creationId xmlns:p14="http://schemas.microsoft.com/office/powerpoint/2010/main" val="2583230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8487C370-96AE-AA48-9336-956D64D99788}"/>
              </a:ext>
            </a:extLst>
          </p:cNvPr>
          <p:cNvSpPr/>
          <p:nvPr/>
        </p:nvSpPr>
        <p:spPr>
          <a:xfrm>
            <a:off x="3489241" y="-53776"/>
            <a:ext cx="1089944" cy="106054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3CDBD4-95D6-154B-BDF5-B0DD6D856A9C}"/>
              </a:ext>
            </a:extLst>
          </p:cNvPr>
          <p:cNvSpPr/>
          <p:nvPr/>
        </p:nvSpPr>
        <p:spPr>
          <a:xfrm>
            <a:off x="4145281" y="-15170"/>
            <a:ext cx="8046720" cy="1311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Z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89" y="3150108"/>
            <a:ext cx="3271231" cy="556101"/>
          </a:xfrm>
        </p:spPr>
        <p:txBody>
          <a:bodyPr/>
          <a:lstStyle/>
          <a:p>
            <a:r>
              <a:rPr lang="en-NO" sz="2800" b="1" dirty="0">
                <a:solidFill>
                  <a:srgbClr val="FCAF17"/>
                </a:solidFill>
              </a:rPr>
              <a:t>FOLYAMATÁBRA</a:t>
            </a:r>
            <a:endParaRPr lang="en-NO" sz="2400" b="1" dirty="0">
              <a:solidFill>
                <a:srgbClr val="FCAF17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925610A-A4A1-2848-9E07-9CC278114EF3}"/>
              </a:ext>
            </a:extLst>
          </p:cNvPr>
          <p:cNvSpPr/>
          <p:nvPr/>
        </p:nvSpPr>
        <p:spPr>
          <a:xfrm>
            <a:off x="3378207" y="701433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1A69B03-1272-AB41-B8E5-539228A7C974}"/>
              </a:ext>
            </a:extLst>
          </p:cNvPr>
          <p:cNvSpPr/>
          <p:nvPr/>
        </p:nvSpPr>
        <p:spPr>
          <a:xfrm>
            <a:off x="3378207" y="1677478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12F8E00-FD90-6B48-B423-6077DA006AF8}"/>
              </a:ext>
            </a:extLst>
          </p:cNvPr>
          <p:cNvSpPr/>
          <p:nvPr/>
        </p:nvSpPr>
        <p:spPr>
          <a:xfrm>
            <a:off x="3378207" y="2516897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D1AF375-DD80-2745-989B-B1E1EAF3F44A}"/>
              </a:ext>
            </a:extLst>
          </p:cNvPr>
          <p:cNvSpPr/>
          <p:nvPr/>
        </p:nvSpPr>
        <p:spPr>
          <a:xfrm>
            <a:off x="3378207" y="3427613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4234A15-33C9-A64A-BFF3-56E5825A5C3F}"/>
              </a:ext>
            </a:extLst>
          </p:cNvPr>
          <p:cNvSpPr/>
          <p:nvPr/>
        </p:nvSpPr>
        <p:spPr>
          <a:xfrm>
            <a:off x="3378207" y="4300917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42657EB-3656-F447-B896-12E6C2DA81AF}"/>
              </a:ext>
            </a:extLst>
          </p:cNvPr>
          <p:cNvSpPr/>
          <p:nvPr/>
        </p:nvSpPr>
        <p:spPr>
          <a:xfrm>
            <a:off x="3458860" y="5707294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A7689F5-24C7-CD49-AD76-905C42A7191E}"/>
              </a:ext>
            </a:extLst>
          </p:cNvPr>
          <p:cNvSpPr/>
          <p:nvPr/>
        </p:nvSpPr>
        <p:spPr>
          <a:xfrm>
            <a:off x="3378207" y="4979011"/>
            <a:ext cx="1150706" cy="1150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pic>
        <p:nvPicPr>
          <p:cNvPr id="5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DD2B1A92-AB8B-534B-BD23-EC7E2A869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280" y="194124"/>
            <a:ext cx="8046720" cy="67481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EF8864A-53AD-9C44-A76B-B51986726AD7}"/>
              </a:ext>
            </a:extLst>
          </p:cNvPr>
          <p:cNvSpPr txBox="1"/>
          <p:nvPr/>
        </p:nvSpPr>
        <p:spPr>
          <a:xfrm>
            <a:off x="11049000" y="0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18/26</a:t>
            </a:r>
          </a:p>
        </p:txBody>
      </p:sp>
    </p:spTree>
    <p:extLst>
      <p:ext uri="{BB962C8B-B14F-4D97-AF65-F5344CB8AC3E}">
        <p14:creationId xmlns:p14="http://schemas.microsoft.com/office/powerpoint/2010/main" val="28449965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FC4DA7-A46A-8542-A141-145218559D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NEURÁLIS HÁLÓZAT TANÍTÁSA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407FE-FC40-7046-BA06-5590EE3D3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106215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b="1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PyTorch</a:t>
            </a:r>
            <a:endParaRPr lang="en-NO" dirty="0"/>
          </a:p>
          <a:p>
            <a:pPr marL="0" indent="0">
              <a:buNone/>
            </a:pPr>
            <a:endParaRPr lang="en-NO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81398-7962-5D41-9BDD-9005310ADE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NO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WEBALKALMAZÁS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3B0209-1A0E-F24E-882B-0AC5E09F53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106215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ASP</a:t>
            </a:r>
            <a:r>
              <a:rPr lang="en-NO" b="1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</a:t>
            </a:r>
            <a:endParaRPr lang="hu-HU" b="1" dirty="0">
              <a:solidFill>
                <a:srgbClr val="FCAF17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b="1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Vue</a:t>
            </a:r>
            <a:r>
              <a:rPr lang="en-NO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.JS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ABC2D3-764E-AA44-985E-41B4EF521B06}"/>
              </a:ext>
            </a:extLst>
          </p:cNvPr>
          <p:cNvSpPr txBox="1"/>
          <p:nvPr/>
        </p:nvSpPr>
        <p:spPr>
          <a:xfrm>
            <a:off x="3101675" y="1248709"/>
            <a:ext cx="63622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3200" b="1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FELHASZNÁL</a:t>
            </a:r>
            <a:r>
              <a:rPr lang="hu-HU" sz="32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en-NO" sz="3200" b="1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NO" sz="32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TECHNOLÓGIÁK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5FA4E-580C-3344-B449-DB00668C76EB}"/>
              </a:ext>
            </a:extLst>
          </p:cNvPr>
          <p:cNvSpPr txBox="1"/>
          <p:nvPr/>
        </p:nvSpPr>
        <p:spPr>
          <a:xfrm>
            <a:off x="844629" y="3591634"/>
            <a:ext cx="48140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800" dirty="0">
                <a:solidFill>
                  <a:schemeClr val="bg1"/>
                </a:solidFill>
              </a:rPr>
              <a:t>KOMMUNIKÁCIÓ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Z" sz="2800" b="1" dirty="0">
                <a:solidFill>
                  <a:srgbClr val="FCAF17"/>
                </a:solidFill>
              </a:rPr>
              <a:t>REST API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1D8831-9B76-D244-9192-46928FF19596}"/>
              </a:ext>
            </a:extLst>
          </p:cNvPr>
          <p:cNvSpPr txBox="1"/>
          <p:nvPr/>
        </p:nvSpPr>
        <p:spPr>
          <a:xfrm>
            <a:off x="844630" y="4656067"/>
            <a:ext cx="481404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Z" sz="2800" dirty="0">
                <a:solidFill>
                  <a:schemeClr val="bg1"/>
                </a:solidFill>
              </a:rPr>
              <a:t>ADATBÁZIS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Z" sz="2800" b="1" dirty="0">
                <a:solidFill>
                  <a:srgbClr val="FCAF17"/>
                </a:solidFill>
              </a:rPr>
              <a:t>Microsoft Azure Cloud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6DC9C5-5060-EB4A-BCB1-DE9C9A0BDA30}"/>
              </a:ext>
            </a:extLst>
          </p:cNvPr>
          <p:cNvSpPr txBox="1"/>
          <p:nvPr/>
        </p:nvSpPr>
        <p:spPr>
          <a:xfrm>
            <a:off x="6096000" y="4090279"/>
            <a:ext cx="56089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800" dirty="0">
                <a:solidFill>
                  <a:schemeClr val="bg1"/>
                </a:solidFill>
              </a:rPr>
              <a:t>OBJEKTUM DETEKTÁLÓ ALKALMAZÁS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Z" sz="2800" b="1" dirty="0">
                <a:solidFill>
                  <a:srgbClr val="FCAF17"/>
                </a:solidFill>
              </a:rPr>
              <a:t>Python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Z" sz="2800" b="1" dirty="0">
                <a:solidFill>
                  <a:srgbClr val="FCAF17"/>
                </a:solidFill>
              </a:rPr>
              <a:t>FAST API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D128E-9EBC-EB44-9C4B-141B669D0BCA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19/26</a:t>
            </a:r>
          </a:p>
        </p:txBody>
      </p:sp>
    </p:spTree>
    <p:extLst>
      <p:ext uri="{BB962C8B-B14F-4D97-AF65-F5344CB8AC3E}">
        <p14:creationId xmlns:p14="http://schemas.microsoft.com/office/powerpoint/2010/main" val="1083349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0834" y="1066293"/>
            <a:ext cx="4890327" cy="556101"/>
          </a:xfrm>
        </p:spPr>
        <p:txBody>
          <a:bodyPr/>
          <a:lstStyle/>
          <a:p>
            <a:r>
              <a:rPr lang="en-NO" sz="3600" b="1" dirty="0">
                <a:solidFill>
                  <a:srgbClr val="FCAF17"/>
                </a:solidFill>
              </a:rPr>
              <a:t>ELŐADÁS FELÉPÍTÉSE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D3A1B-BA77-D54A-898F-D0F76CA094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0758" y="2165461"/>
            <a:ext cx="7179593" cy="3996800"/>
          </a:xfrm>
        </p:spPr>
        <p:txBody>
          <a:bodyPr/>
          <a:lstStyle/>
          <a:p>
            <a:pPr marL="571500" indent="-571500" algn="just">
              <a:buFont typeface="+mj-lt"/>
              <a:buAutoNum type="romanUcPeriod"/>
            </a:pPr>
            <a:r>
              <a:rPr lang="hu-HU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probléma felvezetése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hu-HU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TIRADS pontozási rendszer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hu-HU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Irodalom kutatás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hu-HU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Adathalmaz bemutatása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hu-HU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Rendszer bemutatása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hu-HU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Eredmények ismertetése</a:t>
            </a:r>
          </a:p>
          <a:p>
            <a:pPr marL="571500" indent="-571500" algn="just">
              <a:buFont typeface="+mj-lt"/>
              <a:buAutoNum type="romanUcPeriod"/>
            </a:pPr>
            <a:r>
              <a:rPr lang="hu-HU" sz="32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Továbbfejlesztési</a:t>
            </a:r>
            <a:r>
              <a:rPr lang="hu-HU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lehetőségek</a:t>
            </a:r>
            <a:endParaRPr lang="en-NO" sz="32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254D10-B990-BB49-9907-6FE88A8D2B16}"/>
              </a:ext>
            </a:extLst>
          </p:cNvPr>
          <p:cNvSpPr txBox="1"/>
          <p:nvPr/>
        </p:nvSpPr>
        <p:spPr>
          <a:xfrm>
            <a:off x="11222934" y="227548"/>
            <a:ext cx="847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2/26</a:t>
            </a:r>
          </a:p>
        </p:txBody>
      </p:sp>
    </p:spTree>
    <p:extLst>
      <p:ext uri="{BB962C8B-B14F-4D97-AF65-F5344CB8AC3E}">
        <p14:creationId xmlns:p14="http://schemas.microsoft.com/office/powerpoint/2010/main" val="3207189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F21154E-123A-4647-969F-44A5672C4CE5}"/>
              </a:ext>
            </a:extLst>
          </p:cNvPr>
          <p:cNvSpPr/>
          <p:nvPr/>
        </p:nvSpPr>
        <p:spPr>
          <a:xfrm>
            <a:off x="4028661" y="318051"/>
            <a:ext cx="9538734" cy="71084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89" y="3150108"/>
            <a:ext cx="3271231" cy="556101"/>
          </a:xfrm>
        </p:spPr>
        <p:txBody>
          <a:bodyPr/>
          <a:lstStyle/>
          <a:p>
            <a:r>
              <a:rPr lang="hu-HU" sz="2800" b="1" dirty="0">
                <a:solidFill>
                  <a:srgbClr val="FCAF17"/>
                </a:solidFill>
              </a:rPr>
              <a:t>ELEMZÉSI </a:t>
            </a:r>
            <a:br>
              <a:rPr lang="hu-HU" sz="2800" b="1" dirty="0">
                <a:solidFill>
                  <a:srgbClr val="FCAF17"/>
                </a:solidFill>
              </a:rPr>
            </a:br>
            <a:r>
              <a:rPr lang="hu-HU" sz="2800" b="1" dirty="0">
                <a:solidFill>
                  <a:srgbClr val="FCAF17"/>
                </a:solidFill>
              </a:rPr>
              <a:t>FELÜLET</a:t>
            </a:r>
            <a:endParaRPr lang="en-NO" sz="2400" b="1" dirty="0">
              <a:solidFill>
                <a:srgbClr val="FCAF17"/>
              </a:solidFill>
            </a:endParaRPr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C2DEFC3-4D87-3145-A33D-02087A934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185" y="836557"/>
            <a:ext cx="7632815" cy="60214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326F46-7959-7542-889E-0B97DC4CC834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20/26</a:t>
            </a:r>
          </a:p>
        </p:txBody>
      </p:sp>
    </p:spTree>
    <p:extLst>
      <p:ext uri="{BB962C8B-B14F-4D97-AF65-F5344CB8AC3E}">
        <p14:creationId xmlns:p14="http://schemas.microsoft.com/office/powerpoint/2010/main" val="165684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7DA3B56-43D6-FD43-8E09-2C2F50327762}"/>
              </a:ext>
            </a:extLst>
          </p:cNvPr>
          <p:cNvSpPr/>
          <p:nvPr/>
        </p:nvSpPr>
        <p:spPr>
          <a:xfrm>
            <a:off x="2810877" y="649357"/>
            <a:ext cx="9764020" cy="685278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89" y="3150108"/>
            <a:ext cx="3271231" cy="556101"/>
          </a:xfrm>
        </p:spPr>
        <p:txBody>
          <a:bodyPr/>
          <a:lstStyle/>
          <a:p>
            <a:r>
              <a:rPr lang="hu-HU" sz="2800" b="1" dirty="0">
                <a:solidFill>
                  <a:srgbClr val="FCAF17"/>
                </a:solidFill>
              </a:rPr>
              <a:t>STATISZTIKAI </a:t>
            </a:r>
            <a:br>
              <a:rPr lang="hu-HU" sz="2800" b="1" dirty="0">
                <a:solidFill>
                  <a:srgbClr val="FCAF17"/>
                </a:solidFill>
              </a:rPr>
            </a:br>
            <a:r>
              <a:rPr lang="hu-HU" sz="2800" b="1" dirty="0">
                <a:solidFill>
                  <a:srgbClr val="FCAF17"/>
                </a:solidFill>
              </a:rPr>
              <a:t>FELÜLET</a:t>
            </a:r>
            <a:endParaRPr lang="en-NO" sz="2400" b="1" dirty="0">
              <a:solidFill>
                <a:srgbClr val="FCAF17"/>
              </a:solidFill>
            </a:endParaRP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3596224-3E09-F643-A901-E62737863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774" y="1120426"/>
            <a:ext cx="8998226" cy="5737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1DF2A0-91DA-8D45-9E37-C48BF21C7A23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21/26</a:t>
            </a:r>
          </a:p>
        </p:txBody>
      </p:sp>
    </p:spTree>
    <p:extLst>
      <p:ext uri="{BB962C8B-B14F-4D97-AF65-F5344CB8AC3E}">
        <p14:creationId xmlns:p14="http://schemas.microsoft.com/office/powerpoint/2010/main" val="7713100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309A1-B4D8-2749-B549-FB3265A28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283" y="3150949"/>
            <a:ext cx="7311395" cy="556101"/>
          </a:xfrm>
        </p:spPr>
        <p:txBody>
          <a:bodyPr/>
          <a:lstStyle/>
          <a:p>
            <a:r>
              <a:rPr lang="en-US" sz="40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EREDMÉNYEK BEMUTATÁSA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F73350-B1C1-D642-A806-BFD16195097B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22/26</a:t>
            </a:r>
          </a:p>
        </p:txBody>
      </p:sp>
    </p:spTree>
    <p:extLst>
      <p:ext uri="{BB962C8B-B14F-4D97-AF65-F5344CB8AC3E}">
        <p14:creationId xmlns:p14="http://schemas.microsoft.com/office/powerpoint/2010/main" val="40948707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2AE36CA-1C96-684C-B813-5E2735B2F54E}"/>
              </a:ext>
            </a:extLst>
          </p:cNvPr>
          <p:cNvSpPr/>
          <p:nvPr/>
        </p:nvSpPr>
        <p:spPr>
          <a:xfrm>
            <a:off x="213360" y="1768718"/>
            <a:ext cx="11719560" cy="47692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8145-B028-FD4F-9D23-C9F619BCF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9889" y="951702"/>
            <a:ext cx="4248661" cy="556101"/>
          </a:xfrm>
        </p:spPr>
        <p:txBody>
          <a:bodyPr/>
          <a:lstStyle/>
          <a:p>
            <a:r>
              <a:rPr lang="en-CZ" sz="3200" b="1" dirty="0">
                <a:solidFill>
                  <a:srgbClr val="FCAF17"/>
                </a:solidFill>
              </a:rPr>
              <a:t>ELÉRT PONTOSSÁG</a:t>
            </a:r>
          </a:p>
        </p:txBody>
      </p:sp>
      <p:pic>
        <p:nvPicPr>
          <p:cNvPr id="4" name="Picture 3" descr="Chart, treemap chart&#10;&#10;Description automatically generated">
            <a:extLst>
              <a:ext uri="{FF2B5EF4-FFF2-40B4-BE49-F238E27FC236}">
                <a16:creationId xmlns:a16="http://schemas.microsoft.com/office/drawing/2014/main" id="{1B4FA497-63E8-C04D-AFCE-5F34F5C39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874" y="2232282"/>
            <a:ext cx="4845185" cy="4037654"/>
          </a:xfrm>
          <a:prstGeom prst="rect">
            <a:avLst/>
          </a:prstGeom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4607F9E5-7F9A-F745-95FE-357E606F9F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9" t="2684" r="2713" b="2186"/>
          <a:stretch/>
        </p:blipFill>
        <p:spPr>
          <a:xfrm>
            <a:off x="536024" y="2232282"/>
            <a:ext cx="5303302" cy="40376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00E2C4-F8F6-F946-A9DE-5BF70E60A0BF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23/26</a:t>
            </a:r>
          </a:p>
        </p:txBody>
      </p:sp>
    </p:spTree>
    <p:extLst>
      <p:ext uri="{BB962C8B-B14F-4D97-AF65-F5344CB8AC3E}">
        <p14:creationId xmlns:p14="http://schemas.microsoft.com/office/powerpoint/2010/main" val="2360760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35A3381-E853-A54D-A733-FA4EDC90F2C2}"/>
              </a:ext>
            </a:extLst>
          </p:cNvPr>
          <p:cNvSpPr/>
          <p:nvPr/>
        </p:nvSpPr>
        <p:spPr>
          <a:xfrm>
            <a:off x="670560" y="4568096"/>
            <a:ext cx="3581400" cy="149139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55D9590-C9ED-7F46-A185-EAEE1997A914}"/>
              </a:ext>
            </a:extLst>
          </p:cNvPr>
          <p:cNvSpPr/>
          <p:nvPr/>
        </p:nvSpPr>
        <p:spPr>
          <a:xfrm>
            <a:off x="670560" y="2182159"/>
            <a:ext cx="3581400" cy="149139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6917E8-2CA4-9C4D-96F3-F482FABAF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1326" y="821691"/>
            <a:ext cx="5549348" cy="556101"/>
          </a:xfrm>
        </p:spPr>
        <p:txBody>
          <a:bodyPr/>
          <a:lstStyle/>
          <a:p>
            <a:r>
              <a:rPr lang="en-CZ" sz="3200" b="1" dirty="0">
                <a:solidFill>
                  <a:srgbClr val="FCAF17"/>
                </a:solidFill>
              </a:rPr>
              <a:t>EREDMÉNYEK ÉRTÉKELÉSE</a:t>
            </a:r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EC0097B9-3F52-6145-910A-E930502C1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97" y="1673505"/>
            <a:ext cx="4408192" cy="2461718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E387D142-8DB2-8447-B902-19A943DCC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97" y="4060711"/>
            <a:ext cx="4408192" cy="24617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26DFDE-F3E8-4444-98FF-AC3F0778BF2C}"/>
              </a:ext>
            </a:extLst>
          </p:cNvPr>
          <p:cNvSpPr txBox="1"/>
          <p:nvPr/>
        </p:nvSpPr>
        <p:spPr>
          <a:xfrm>
            <a:off x="805035" y="4060711"/>
            <a:ext cx="2045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TANULMÁNY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B952EA-0AA9-7D4A-A282-07825A4FC734}"/>
              </a:ext>
            </a:extLst>
          </p:cNvPr>
          <p:cNvSpPr txBox="1"/>
          <p:nvPr/>
        </p:nvSpPr>
        <p:spPr>
          <a:xfrm>
            <a:off x="805035" y="1719225"/>
            <a:ext cx="2707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SAJÁT EREDMÉNY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DDAADA-FB41-9949-97F0-FD5C1594EB28}"/>
              </a:ext>
            </a:extLst>
          </p:cNvPr>
          <p:cNvSpPr txBox="1"/>
          <p:nvPr/>
        </p:nvSpPr>
        <p:spPr>
          <a:xfrm>
            <a:off x="5579165" y="2180890"/>
            <a:ext cx="66128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Hasonló eredmények tanulmánnyal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Célkitűzések teljesítve lettek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Pozitív esetek magabiztos detektálása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Jól bővíthető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03A709-B277-3447-9071-A494DC963B46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24/26</a:t>
            </a:r>
          </a:p>
        </p:txBody>
      </p:sp>
    </p:spTree>
    <p:extLst>
      <p:ext uri="{BB962C8B-B14F-4D97-AF65-F5344CB8AC3E}">
        <p14:creationId xmlns:p14="http://schemas.microsoft.com/office/powerpoint/2010/main" val="3948570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DE3A3-DCE7-F643-8AA8-FF667DEE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6243" y="1273164"/>
            <a:ext cx="7541670" cy="556101"/>
          </a:xfrm>
        </p:spPr>
        <p:txBody>
          <a:bodyPr/>
          <a:lstStyle/>
          <a:p>
            <a:r>
              <a:rPr lang="en-NO" sz="3200" b="1" dirty="0">
                <a:solidFill>
                  <a:srgbClr val="FCAF17"/>
                </a:solidFill>
              </a:rPr>
              <a:t>TOVÁBBFEJLESZTÉSI LEHETŐSÉGEK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7241F-281D-304C-8DCC-394383F232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2290222"/>
            <a:ext cx="10515600" cy="239607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Adathalmaz bővítése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TIRADS pontszám meghatározása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/>
              <a:t>Oktatási </a:t>
            </a:r>
            <a:r>
              <a:rPr lang="en-NO" sz="2800" dirty="0"/>
              <a:t>rendszer kialakítása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 dirty="0"/>
              <a:t>Visszajelzéses </a:t>
            </a:r>
            <a:r>
              <a:rPr lang="en-NO" sz="2800"/>
              <a:t>tanítás használatközbe</a:t>
            </a:r>
            <a:r>
              <a:rPr lang="hu-HU" sz="2800" dirty="0"/>
              <a:t>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1300E-B240-C140-891B-5371A79BDB34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25/26</a:t>
            </a:r>
          </a:p>
        </p:txBody>
      </p:sp>
    </p:spTree>
    <p:extLst>
      <p:ext uri="{BB962C8B-B14F-4D97-AF65-F5344CB8AC3E}">
        <p14:creationId xmlns:p14="http://schemas.microsoft.com/office/powerpoint/2010/main" val="3408867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309A1-B4D8-2749-B549-FB3265A28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090" y="3150949"/>
            <a:ext cx="6830510" cy="556101"/>
          </a:xfrm>
        </p:spPr>
        <p:txBody>
          <a:bodyPr/>
          <a:lstStyle/>
          <a:p>
            <a:r>
              <a:rPr lang="en-US" sz="40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KÖSZÖNÖM A FIGYELMET!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09A02F-7A13-DC4D-9FF7-1587622C38D5}"/>
              </a:ext>
            </a:extLst>
          </p:cNvPr>
          <p:cNvSpPr txBox="1"/>
          <p:nvPr/>
        </p:nvSpPr>
        <p:spPr>
          <a:xfrm>
            <a:off x="11049000" y="227548"/>
            <a:ext cx="1036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26/26</a:t>
            </a:r>
          </a:p>
        </p:txBody>
      </p:sp>
    </p:spTree>
    <p:extLst>
      <p:ext uri="{BB962C8B-B14F-4D97-AF65-F5344CB8AC3E}">
        <p14:creationId xmlns:p14="http://schemas.microsoft.com/office/powerpoint/2010/main" val="1381043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309A1-B4D8-2749-B549-FB3265A28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489" y="3150949"/>
            <a:ext cx="3099021" cy="556101"/>
          </a:xfrm>
        </p:spPr>
        <p:txBody>
          <a:bodyPr/>
          <a:lstStyle/>
          <a:p>
            <a:r>
              <a:rPr lang="en-US" sz="40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BEVEZETÉS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74F5F-63EF-2649-94D7-DC7970A6C42C}"/>
              </a:ext>
            </a:extLst>
          </p:cNvPr>
          <p:cNvSpPr txBox="1"/>
          <p:nvPr/>
        </p:nvSpPr>
        <p:spPr>
          <a:xfrm>
            <a:off x="11222934" y="227548"/>
            <a:ext cx="831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3/26</a:t>
            </a:r>
          </a:p>
        </p:txBody>
      </p:sp>
    </p:spTree>
    <p:extLst>
      <p:ext uri="{BB962C8B-B14F-4D97-AF65-F5344CB8AC3E}">
        <p14:creationId xmlns:p14="http://schemas.microsoft.com/office/powerpoint/2010/main" val="2676628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8217B363-6B93-C242-B54A-AC231B94E537}"/>
              </a:ext>
            </a:extLst>
          </p:cNvPr>
          <p:cNvSpPr/>
          <p:nvPr/>
        </p:nvSpPr>
        <p:spPr>
          <a:xfrm>
            <a:off x="6095999" y="1952367"/>
            <a:ext cx="6974995" cy="648011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E5EB5F-D064-D747-9514-DAB589BE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827" y="1122534"/>
            <a:ext cx="8871764" cy="556101"/>
          </a:xfrm>
        </p:spPr>
        <p:txBody>
          <a:bodyPr/>
          <a:lstStyle/>
          <a:p>
            <a:r>
              <a:rPr lang="en-US" sz="3200" b="1" dirty="0">
                <a:solidFill>
                  <a:srgbClr val="FCAF17"/>
                </a:solidFill>
              </a:rPr>
              <a:t>A MEGOLDANDÓ PROBLÉMA BEMUTATÁSA</a:t>
            </a:r>
            <a:endParaRPr lang="en-US" sz="2800" b="1" dirty="0">
              <a:solidFill>
                <a:srgbClr val="FCAF17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E2AAA-1B42-2D46-AD75-2389994F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252" y="2438575"/>
            <a:ext cx="6611702" cy="441942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Endokrin betegségek </a:t>
            </a:r>
            <a:r>
              <a:rPr lang="hu-HU" sz="2800" dirty="0" err="1"/>
              <a:t>elterjedsége</a:t>
            </a:r>
            <a:r>
              <a:rPr lang="hu-HU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Pajzsmirigyrák kutatása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Nyaki képalkotó diagnosztikai vizsgálat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/>
              <a:t>Ultrahangos képek információ tartalma 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036FE7D6-03C9-E544-B25B-3502BDE9C6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450" y="3604156"/>
            <a:ext cx="5155800" cy="20882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2D2596-982A-A447-819E-50647B68FDE0}"/>
              </a:ext>
            </a:extLst>
          </p:cNvPr>
          <p:cNvSpPr txBox="1"/>
          <p:nvPr/>
        </p:nvSpPr>
        <p:spPr>
          <a:xfrm>
            <a:off x="11222934" y="227548"/>
            <a:ext cx="862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4/26</a:t>
            </a:r>
          </a:p>
        </p:txBody>
      </p:sp>
    </p:spTree>
    <p:extLst>
      <p:ext uri="{BB962C8B-B14F-4D97-AF65-F5344CB8AC3E}">
        <p14:creationId xmlns:p14="http://schemas.microsoft.com/office/powerpoint/2010/main" val="2201146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9E519008-87B7-8F44-BE82-3657BC4BC495}"/>
              </a:ext>
            </a:extLst>
          </p:cNvPr>
          <p:cNvSpPr/>
          <p:nvPr/>
        </p:nvSpPr>
        <p:spPr>
          <a:xfrm>
            <a:off x="5862181" y="1528175"/>
            <a:ext cx="7208814" cy="69043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E5EB5F-D064-D747-9514-DAB589BE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3097" y="972074"/>
            <a:ext cx="3883251" cy="556101"/>
          </a:xfrm>
        </p:spPr>
        <p:txBody>
          <a:bodyPr/>
          <a:lstStyle/>
          <a:p>
            <a:r>
              <a:rPr lang="en-US" sz="32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KUTATÁS CÉLJA</a:t>
            </a:r>
            <a:endParaRPr lang="en-US" sz="3200" b="1" dirty="0">
              <a:solidFill>
                <a:srgbClr val="FCAF17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E2AAA-1B42-2D46-AD75-2389994F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340" y="2665141"/>
            <a:ext cx="6582110" cy="419286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Orvosi</a:t>
            </a:r>
            <a:r>
              <a:rPr lang="en-US" sz="2800" dirty="0"/>
              <a:t> </a:t>
            </a:r>
            <a:r>
              <a:rPr lang="en-US" sz="2800" dirty="0" err="1"/>
              <a:t>döntést</a:t>
            </a:r>
            <a:r>
              <a:rPr lang="en-US" sz="2800" dirty="0"/>
              <a:t> </a:t>
            </a:r>
            <a:r>
              <a:rPr lang="en-US" sz="2800" dirty="0" err="1"/>
              <a:t>támogató</a:t>
            </a:r>
            <a:r>
              <a:rPr lang="en-US" sz="2800" dirty="0"/>
              <a:t> </a:t>
            </a:r>
            <a:r>
              <a:rPr lang="en-US" sz="2800" dirty="0" err="1"/>
              <a:t>rendszer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Klinikai</a:t>
            </a:r>
            <a:r>
              <a:rPr lang="en-US" sz="2800" dirty="0"/>
              <a:t> </a:t>
            </a:r>
            <a:r>
              <a:rPr lang="en-US" sz="2800" dirty="0" err="1"/>
              <a:t>diagnosztika</a:t>
            </a:r>
            <a:r>
              <a:rPr lang="en-US" sz="2800" dirty="0"/>
              <a:t> </a:t>
            </a:r>
            <a:r>
              <a:rPr lang="en-US" sz="2800" dirty="0" err="1"/>
              <a:t>felgyorsítása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Egységes</a:t>
            </a:r>
            <a:r>
              <a:rPr lang="en-US" sz="2800" dirty="0"/>
              <a:t> </a:t>
            </a:r>
            <a:r>
              <a:rPr lang="en-US" sz="2800" dirty="0" err="1"/>
              <a:t>felület</a:t>
            </a:r>
            <a:r>
              <a:rPr lang="en-US" sz="2800" dirty="0"/>
              <a:t> </a:t>
            </a:r>
            <a:r>
              <a:rPr lang="en-US" sz="2800" dirty="0" err="1"/>
              <a:t>létrehozása</a:t>
            </a:r>
            <a:r>
              <a:rPr lang="en-US" sz="2800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4953B7-40D2-4B4A-8580-44F2FF2C0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128" y="2941341"/>
            <a:ext cx="5586532" cy="282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81AE66-0117-C047-A1CF-9D3797832EA4}"/>
              </a:ext>
            </a:extLst>
          </p:cNvPr>
          <p:cNvSpPr txBox="1"/>
          <p:nvPr/>
        </p:nvSpPr>
        <p:spPr>
          <a:xfrm>
            <a:off x="11222934" y="227548"/>
            <a:ext cx="862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5/26</a:t>
            </a:r>
          </a:p>
        </p:txBody>
      </p:sp>
    </p:spTree>
    <p:extLst>
      <p:ext uri="{BB962C8B-B14F-4D97-AF65-F5344CB8AC3E}">
        <p14:creationId xmlns:p14="http://schemas.microsoft.com/office/powerpoint/2010/main" val="2973889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52F135D-D20A-4942-8A38-A1B33B8A6158}"/>
              </a:ext>
            </a:extLst>
          </p:cNvPr>
          <p:cNvSpPr/>
          <p:nvPr/>
        </p:nvSpPr>
        <p:spPr>
          <a:xfrm>
            <a:off x="5029200" y="2755116"/>
            <a:ext cx="7329416" cy="478250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E2AAA-1B42-2D46-AD75-2389994F15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893725"/>
            <a:ext cx="5185317" cy="4102884"/>
          </a:xfrm>
        </p:spPr>
        <p:txBody>
          <a:bodyPr/>
          <a:lstStyle/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Malignitás</a:t>
            </a:r>
            <a:r>
              <a:rPr lang="en-US" sz="2800" dirty="0"/>
              <a:t> </a:t>
            </a:r>
            <a:r>
              <a:rPr lang="en-US" sz="2800" dirty="0" err="1"/>
              <a:t>meghatározására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Egységes</a:t>
            </a:r>
            <a:r>
              <a:rPr lang="en-US" sz="2800" dirty="0"/>
              <a:t> </a:t>
            </a:r>
            <a:r>
              <a:rPr lang="en-US" sz="2800" dirty="0" err="1"/>
              <a:t>pontozási</a:t>
            </a:r>
            <a:r>
              <a:rPr lang="en-US" sz="2800" dirty="0"/>
              <a:t> </a:t>
            </a:r>
            <a:r>
              <a:rPr lang="en-US" sz="2800" dirty="0" err="1"/>
              <a:t>rendszer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Csomók</a:t>
            </a:r>
            <a:r>
              <a:rPr lang="en-US" sz="2800" dirty="0"/>
              <a:t> </a:t>
            </a:r>
            <a:r>
              <a:rPr lang="en-US" sz="2800" dirty="0" err="1"/>
              <a:t>tulajdonságának</a:t>
            </a:r>
            <a:r>
              <a:rPr lang="en-US" sz="2800" dirty="0"/>
              <a:t> </a:t>
            </a:r>
            <a:r>
              <a:rPr lang="en-US" sz="2800" dirty="0" err="1"/>
              <a:t>értékelése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Pontszám</a:t>
            </a:r>
            <a:r>
              <a:rPr lang="en-US" sz="2800" dirty="0"/>
              <a:t> </a:t>
            </a:r>
            <a:r>
              <a:rPr lang="en-US" sz="2800" dirty="0" err="1"/>
              <a:t>besorolás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6AE794A4-2A0C-404E-B81C-A124C3400F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360" y="2755116"/>
            <a:ext cx="7606340" cy="43338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1F0D680-9ED7-5740-9BD0-24169804B107}"/>
              </a:ext>
            </a:extLst>
          </p:cNvPr>
          <p:cNvSpPr txBox="1"/>
          <p:nvPr/>
        </p:nvSpPr>
        <p:spPr>
          <a:xfrm>
            <a:off x="3184953" y="1025504"/>
            <a:ext cx="62240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TIRADS PONTOZÁSI RENDSZER</a:t>
            </a:r>
            <a:endParaRPr lang="en-NO" sz="2800" b="1" dirty="0">
              <a:solidFill>
                <a:srgbClr val="FCAF17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B2E573-9DBD-4440-AEE9-DFD982FE48A8}"/>
              </a:ext>
            </a:extLst>
          </p:cNvPr>
          <p:cNvSpPr txBox="1"/>
          <p:nvPr/>
        </p:nvSpPr>
        <p:spPr>
          <a:xfrm>
            <a:off x="11222934" y="227548"/>
            <a:ext cx="862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6/26</a:t>
            </a:r>
          </a:p>
        </p:txBody>
      </p:sp>
    </p:spTree>
    <p:extLst>
      <p:ext uri="{BB962C8B-B14F-4D97-AF65-F5344CB8AC3E}">
        <p14:creationId xmlns:p14="http://schemas.microsoft.com/office/powerpoint/2010/main" val="2757133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309A1-B4D8-2749-B549-FB3265A28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084" y="3161135"/>
            <a:ext cx="5301342" cy="556101"/>
          </a:xfrm>
        </p:spPr>
        <p:txBody>
          <a:bodyPr/>
          <a:lstStyle/>
          <a:p>
            <a:r>
              <a:rPr lang="en-US" sz="4000" b="1" dirty="0">
                <a:solidFill>
                  <a:srgbClr val="FCAF1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IRODALOMKUTATÁS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9B7363-7D8E-A94C-8E10-953409AAD2F7}"/>
              </a:ext>
            </a:extLst>
          </p:cNvPr>
          <p:cNvSpPr txBox="1"/>
          <p:nvPr/>
        </p:nvSpPr>
        <p:spPr>
          <a:xfrm>
            <a:off x="11222934" y="227548"/>
            <a:ext cx="862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7/26</a:t>
            </a:r>
          </a:p>
        </p:txBody>
      </p:sp>
    </p:spTree>
    <p:extLst>
      <p:ext uri="{BB962C8B-B14F-4D97-AF65-F5344CB8AC3E}">
        <p14:creationId xmlns:p14="http://schemas.microsoft.com/office/powerpoint/2010/main" val="3818327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507575"/>
            <a:ext cx="4732473" cy="556101"/>
          </a:xfrm>
        </p:spPr>
        <p:txBody>
          <a:bodyPr/>
          <a:lstStyle/>
          <a:p>
            <a:pPr algn="ctr"/>
            <a:r>
              <a:rPr lang="en-NO" sz="2400" b="1" dirty="0">
                <a:solidFill>
                  <a:srgbClr val="FCAF17"/>
                </a:solidFill>
              </a:rPr>
              <a:t>NEURÁLIS HÁLÓZATOK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D3A1B-BA77-D54A-898F-D0F76CA094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8538" y="3254721"/>
            <a:ext cx="5155097" cy="1720359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Összekapcsolt neruonok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Ismétlődések felfedezése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Tanulási algoritmus</a:t>
            </a:r>
          </a:p>
          <a:p>
            <a:endParaRPr lang="hu-HU" sz="2800" b="1" dirty="0">
              <a:solidFill>
                <a:srgbClr val="FCAF17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143000" lvl="1" indent="-457200"/>
            <a:endParaRPr lang="en-NO" sz="2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20D927-B6FD-524F-AC7E-DDE0C89C9DEA}"/>
              </a:ext>
            </a:extLst>
          </p:cNvPr>
          <p:cNvSpPr txBox="1"/>
          <p:nvPr/>
        </p:nvSpPr>
        <p:spPr>
          <a:xfrm>
            <a:off x="5857462" y="3159198"/>
            <a:ext cx="6096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Képklasszifikáció</a:t>
            </a:r>
            <a:endParaRPr lang="hu-HU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Objektum detektálás</a:t>
            </a:r>
            <a:endParaRPr lang="hu-HU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Konvolúciós rétegek</a:t>
            </a:r>
            <a:endParaRPr lang="hu-HU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NO" sz="2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Képjellemzők kinyerése</a:t>
            </a:r>
            <a:endParaRPr lang="en-NO" sz="2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AD5AD0-8EC8-4049-8EB0-215E37C7B08E}"/>
              </a:ext>
            </a:extLst>
          </p:cNvPr>
          <p:cNvSpPr txBox="1">
            <a:spLocks/>
          </p:cNvSpPr>
          <p:nvPr/>
        </p:nvSpPr>
        <p:spPr>
          <a:xfrm>
            <a:off x="5857461" y="2507574"/>
            <a:ext cx="6334539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algn="ctr"/>
            <a:r>
              <a:rPr lang="hu-HU" sz="2400" b="1" dirty="0">
                <a:solidFill>
                  <a:srgbClr val="FCAF17"/>
                </a:solidFill>
              </a:rPr>
              <a:t>KONVOLÚCIÓS </a:t>
            </a:r>
            <a:r>
              <a:rPr lang="en-NO" sz="2400" b="1">
                <a:solidFill>
                  <a:srgbClr val="FCAF17"/>
                </a:solidFill>
              </a:rPr>
              <a:t>NEURÁLIS HÁLÓZATOK</a:t>
            </a:r>
            <a:endParaRPr lang="en-NO" sz="2400" b="1" dirty="0">
              <a:solidFill>
                <a:srgbClr val="FCAF17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1D1A10-3619-0B44-94EC-047CF968CD9C}"/>
              </a:ext>
            </a:extLst>
          </p:cNvPr>
          <p:cNvSpPr txBox="1"/>
          <p:nvPr/>
        </p:nvSpPr>
        <p:spPr>
          <a:xfrm>
            <a:off x="11222934" y="227548"/>
            <a:ext cx="862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8/26</a:t>
            </a:r>
          </a:p>
        </p:txBody>
      </p:sp>
    </p:spTree>
    <p:extLst>
      <p:ext uri="{BB962C8B-B14F-4D97-AF65-F5344CB8AC3E}">
        <p14:creationId xmlns:p14="http://schemas.microsoft.com/office/powerpoint/2010/main" val="544155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8040F-7B5A-AD4D-A736-56889B09D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00" y="1492763"/>
            <a:ext cx="10869400" cy="556101"/>
          </a:xfrm>
        </p:spPr>
        <p:txBody>
          <a:bodyPr/>
          <a:lstStyle/>
          <a:p>
            <a:pPr algn="ctr"/>
            <a:r>
              <a:rPr lang="en-NO" sz="2800" b="1" dirty="0">
                <a:solidFill>
                  <a:srgbClr val="FCAF17"/>
                </a:solidFill>
              </a:rPr>
              <a:t>VIZSGÁLT KONVOLÚCIÓS NEURÁLIS HÁLÓZATI ARCHITEKTÚRÁK A PROBLÉMA SZEMPONTJÁBÓL</a:t>
            </a:r>
          </a:p>
        </p:txBody>
      </p:sp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944BA8F-4E38-7A49-A7FB-173AED25A7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1" b="12040"/>
          <a:stretch/>
        </p:blipFill>
        <p:spPr>
          <a:xfrm>
            <a:off x="441165" y="2811479"/>
            <a:ext cx="11309669" cy="37542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E4EB61-B96A-2549-81A4-B5DA19DC63E5}"/>
              </a:ext>
            </a:extLst>
          </p:cNvPr>
          <p:cNvSpPr txBox="1"/>
          <p:nvPr/>
        </p:nvSpPr>
        <p:spPr>
          <a:xfrm>
            <a:off x="1270112" y="2245505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Faster R-CNN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320F4-2E3C-4246-854C-7EB5EE415008}"/>
              </a:ext>
            </a:extLst>
          </p:cNvPr>
          <p:cNvSpPr txBox="1"/>
          <p:nvPr/>
        </p:nvSpPr>
        <p:spPr>
          <a:xfrm>
            <a:off x="5703712" y="2245505"/>
            <a:ext cx="784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YOLO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69F326-B74A-8044-B980-E9E5E58D6484}"/>
              </a:ext>
            </a:extLst>
          </p:cNvPr>
          <p:cNvSpPr txBox="1"/>
          <p:nvPr/>
        </p:nvSpPr>
        <p:spPr>
          <a:xfrm>
            <a:off x="9302532" y="2245505"/>
            <a:ext cx="1605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Ground truth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DACA0-C843-C942-8B79-8F6E539842D0}"/>
              </a:ext>
            </a:extLst>
          </p:cNvPr>
          <p:cNvSpPr txBox="1"/>
          <p:nvPr/>
        </p:nvSpPr>
        <p:spPr>
          <a:xfrm>
            <a:off x="11222934" y="227548"/>
            <a:ext cx="862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Z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9/26</a:t>
            </a:r>
          </a:p>
        </p:txBody>
      </p:sp>
    </p:spTree>
    <p:extLst>
      <p:ext uri="{BB962C8B-B14F-4D97-AF65-F5344CB8AC3E}">
        <p14:creationId xmlns:p14="http://schemas.microsoft.com/office/powerpoint/2010/main" val="992538283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NNG">
      <a:dk1>
        <a:srgbClr val="000000"/>
      </a:dk1>
      <a:lt1>
        <a:srgbClr val="FFFFFF"/>
      </a:lt1>
      <a:dk2>
        <a:srgbClr val="006EB6"/>
      </a:dk2>
      <a:lt2>
        <a:srgbClr val="E7E6E6"/>
      </a:lt2>
      <a:accent1>
        <a:srgbClr val="006CA9"/>
      </a:accent1>
      <a:accent2>
        <a:srgbClr val="009EE0"/>
      </a:accent2>
      <a:accent3>
        <a:srgbClr val="A5A5A5"/>
      </a:accent3>
      <a:accent4>
        <a:srgbClr val="00022A"/>
      </a:accent4>
      <a:accent5>
        <a:srgbClr val="D9D9D5"/>
      </a:accent5>
      <a:accent6>
        <a:srgbClr val="FF7548"/>
      </a:accent6>
      <a:hlink>
        <a:srgbClr val="009DDF"/>
      </a:hlink>
      <a:folHlink>
        <a:srgbClr val="006E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6842</TotalTime>
  <Words>279</Words>
  <Application>Microsoft Macintosh PowerPoint</Application>
  <PresentationFormat>Widescreen</PresentationFormat>
  <Paragraphs>124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Open Sans</vt:lpstr>
      <vt:lpstr>Open Sans Light</vt:lpstr>
      <vt:lpstr>2_Office Theme</vt:lpstr>
      <vt:lpstr>3_Office Theme</vt:lpstr>
      <vt:lpstr>4_Office Theme</vt:lpstr>
      <vt:lpstr>5_Office Theme</vt:lpstr>
      <vt:lpstr>PAJZSMIRIGY CSOMÓK DETEKTÁLÁSA ULTRAHANGOS KÉPEK ALAPJÁN MÉLY KONVOLÚCIÓS HÁLÓZATOKKAL </vt:lpstr>
      <vt:lpstr>ELŐADÁS FELÉPÍTÉSE</vt:lpstr>
      <vt:lpstr>BEVEZETÉS</vt:lpstr>
      <vt:lpstr>A MEGOLDANDÓ PROBLÉMA BEMUTATÁSA</vt:lpstr>
      <vt:lpstr>A KUTATÁS CÉLJA</vt:lpstr>
      <vt:lpstr>PowerPoint Presentation</vt:lpstr>
      <vt:lpstr>IRODALOMKUTATÁS</vt:lpstr>
      <vt:lpstr>NEURÁLIS HÁLÓZATOK</vt:lpstr>
      <vt:lpstr>VIZSGÁLT KONVOLÚCIÓS NEURÁLIS HÁLÓZATI ARCHITEKTÚRÁK A PROBLÉMA SZEMPONTJÁBÓL</vt:lpstr>
      <vt:lpstr>VIZSGÁLT KONVOLÚCIÓS NEURÁLIS HÁLÓZATI ARCHITEKTÚRÁK A PROBLÉMA SZEMPONTJÁBÓL</vt:lpstr>
      <vt:lpstr>ADATHALMAZ</vt:lpstr>
      <vt:lpstr>ADATHALMAZ BEMUTATÁSA</vt:lpstr>
      <vt:lpstr>ADATHALMAZ FELÉPÍTÉSE</vt:lpstr>
      <vt:lpstr>ADATHALMAZ ELŐFELDOLGOZÁSA</vt:lpstr>
      <vt:lpstr>PowerPoint Presentation</vt:lpstr>
      <vt:lpstr>RENDSZER BEMUTATÁSA</vt:lpstr>
      <vt:lpstr>ARCHITEKTÚRA  ÁTTEKINTÉSE</vt:lpstr>
      <vt:lpstr>FOLYAMATÁBRA</vt:lpstr>
      <vt:lpstr>PowerPoint Presentation</vt:lpstr>
      <vt:lpstr>ELEMZÉSI  FELÜLET</vt:lpstr>
      <vt:lpstr>STATISZTIKAI  FELÜLET</vt:lpstr>
      <vt:lpstr>EREDMÉNYEK BEMUTATÁSA</vt:lpstr>
      <vt:lpstr>ELÉRT PONTOSSÁG</vt:lpstr>
      <vt:lpstr>EREDMÉNYEK ÉRTÉKELÉSE</vt:lpstr>
      <vt:lpstr>TOVÁBBFEJLESZTÉSI LEHETŐSÉGEK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Szücs Klaudia</cp:lastModifiedBy>
  <cp:revision>134</cp:revision>
  <cp:lastPrinted>2019-02-21T16:25:53Z</cp:lastPrinted>
  <dcterms:created xsi:type="dcterms:W3CDTF">2019-01-21T14:36:44Z</dcterms:created>
  <dcterms:modified xsi:type="dcterms:W3CDTF">2023-06-13T17:08:26Z</dcterms:modified>
</cp:coreProperties>
</file>

<file path=docProps/thumbnail.jpeg>
</file>